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3" r:id="rId2"/>
    <p:sldId id="264" r:id="rId3"/>
    <p:sldId id="265" r:id="rId4"/>
    <p:sldId id="266" r:id="rId5"/>
    <p:sldId id="283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58" r:id="rId23"/>
    <p:sldId id="261" r:id="rId24"/>
    <p:sldId id="256" r:id="rId25"/>
    <p:sldId id="259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ED8DC"/>
    <a:srgbClr val="0000FF"/>
    <a:srgbClr val="6666FF"/>
    <a:srgbClr val="DDDDDD"/>
    <a:srgbClr val="CC6600"/>
    <a:srgbClr val="993300"/>
    <a:srgbClr val="990000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542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AC92FA-A1BE-42DE-A571-B395711485CD}" type="datetimeFigureOut">
              <a:rPr lang="en-US" smtClean="0"/>
              <a:t>7/18/2011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1281CB-0139-4844-9291-1A99C2C363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766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Explain to the students</a:t>
            </a:r>
            <a:r>
              <a:rPr lang="en-US" baseline="0" dirty="0" smtClean="0"/>
              <a:t> they will being using previous knowledge of sewing and equipment to answer the questions in the game! The students will be racing cars to learn vocabulary!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281CB-0139-4844-9291-1A99C2C3634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548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</a:t>
            </a:r>
            <a:r>
              <a:rPr lang="en-US" baseline="0" dirty="0" smtClean="0"/>
              <a:t>s is a check for understanding activity. The students have already completed a worksheet and had class instruction over sewing terms. This will be used before they use the sewing machines!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1281CB-0139-4844-9291-1A99C2C3634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638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EE146-FF1B-4B5C-98BD-D20C24DF17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3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A37A7-832A-49DC-87BC-5E496298CC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705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60CA96-30F3-4F7C-A72E-F5174B8DD4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660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A3483-A15D-47E6-BD19-22CA5A5C58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471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EBEFD3-9D70-4EA9-9409-782A095FFE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358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91C9E-71E6-49A8-841B-BCD4DCB4BE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896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ACCC1-C65A-4CD0-9F22-7145CD0EDF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239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33E03-DA3E-48CD-823D-2E7195B15D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738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9A2BCE-0922-4612-A400-FC49E63E15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727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884AA3-EBA4-4C8A-BEAE-E9F2552942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662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2329AC-3D86-410B-BD78-49BBD43ACF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741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2DF7E85-76FF-4E63-922D-2ED259D478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2.wav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audio" Target="../media/audio4.wav"/><Relationship Id="rId7" Type="http://schemas.openxmlformats.org/officeDocument/2006/relationships/image" Target="../media/image1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audio" Target="../media/audio6.wav"/><Relationship Id="rId10" Type="http://schemas.openxmlformats.org/officeDocument/2006/relationships/image" Target="../media/image14.png"/><Relationship Id="rId4" Type="http://schemas.openxmlformats.org/officeDocument/2006/relationships/audio" Target="../media/audio5.wav"/><Relationship Id="rId9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people.uncw.edu/ertzbergerj/termsofuse.html" TargetMode="External"/><Relationship Id="rId2" Type="http://schemas.openxmlformats.org/officeDocument/2006/relationships/hyperlink" Target="http://www.graphicsfactory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3508375"/>
          </a:xfrm>
        </p:spPr>
        <p:txBody>
          <a:bodyPr/>
          <a:lstStyle/>
          <a:p>
            <a:r>
              <a:rPr lang="en-US" sz="8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Equipment </a:t>
            </a:r>
            <a:br>
              <a:rPr lang="en-US" sz="8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8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</a:t>
            </a:r>
            <a:br>
              <a:rPr lang="en-US" sz="8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80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Sewing Terms!</a:t>
            </a:r>
            <a:endParaRPr lang="en-US" sz="80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604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Does the color of thread you are using need to match the material you are sewing on?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Yes.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82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Is a fabric _____________ when the crosswise and lengthwise threads run at a ______________ right angle?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On grain, right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90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What is another name for lengthwise threads?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Warp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7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What is another name for crosswise threads?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Weft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88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Definition of grain?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One thread in the fabric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91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Is selvage the unfinished edge of fabric made of weft and warp yarns?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False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09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What would the cut or torn edge of fabric be called?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Torn edge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373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Would a perpendicular line be at a 45 degree angle?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No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49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denim squares that were discussed yesterday in class. What size squares do they need to be?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6 inches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18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Please explain to the class what blocking is: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 process that helps fabric stay in the dimensional shape it was pressed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54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 marL="0" indent="0">
              <a:buNone/>
            </a:pPr>
            <a:r>
              <a:rPr lang="en-US" sz="4500" dirty="0" smtClean="0">
                <a:solidFill>
                  <a:srgbClr val="00B0F0"/>
                </a:solidFill>
              </a:rPr>
              <a:t>Break the students into five different groups. One will be called the Yellow team, Blue team, orange team, red team and green team. </a:t>
            </a:r>
          </a:p>
        </p:txBody>
      </p:sp>
      <p:pic>
        <p:nvPicPr>
          <p:cNvPr id="18435" name="Picture 3" descr="C:\Users\Baxter Desktop\AppData\Local\Microsoft\Windows\Temporary Internet Files\Content.IE5\B683LU22\MP90044404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267200"/>
            <a:ext cx="3280410" cy="2122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99780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Please give me the definition of bias: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Crosswise direction in fabric that runs at a 45 degree angle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64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Crosswise is when weft yarns, run parallel to the selvage?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False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92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1828800" y="2667000"/>
            <a:ext cx="784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 i="1">
                <a:latin typeface="Verdana" pitchFamily="34" charset="0"/>
              </a:rPr>
              <a:t>In the Racing Game of Knowledge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-990600" y="3657600"/>
            <a:ext cx="784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 i="1">
                <a:latin typeface="Verdana" pitchFamily="34" charset="0"/>
              </a:rPr>
              <a:t>Who will finish first?</a:t>
            </a:r>
          </a:p>
        </p:txBody>
      </p:sp>
      <p:sp>
        <p:nvSpPr>
          <p:cNvPr id="4" name="Frame 3">
            <a:hlinkClick r:id="" action="ppaction://hlinkshowjump?jump=nextslide" highlightClick="1">
              <a:snd r:embed="rId5" name="click-one-v2.wav"/>
            </a:hlinkClick>
          </p:cNvPr>
          <p:cNvSpPr/>
          <p:nvPr/>
        </p:nvSpPr>
        <p:spPr>
          <a:xfrm>
            <a:off x="304800" y="5105400"/>
            <a:ext cx="2209800" cy="609600"/>
          </a:xfrm>
          <a:prstGeom prst="fram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i="1" dirty="0">
                <a:solidFill>
                  <a:schemeClr val="tx1"/>
                </a:solidFill>
                <a:latin typeface="Verdana" pitchFamily="34" charset="0"/>
              </a:rPr>
              <a:t>Click Here to Start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intro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5" descr="PPT4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60563"/>
            <a:ext cx="4191000" cy="314483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5" name="AutoShape 4"/>
          <p:cNvSpPr>
            <a:spLocks noChangeArrowheads="1"/>
          </p:cNvSpPr>
          <p:nvPr/>
        </p:nvSpPr>
        <p:spPr bwMode="auto">
          <a:xfrm rot="4006682">
            <a:off x="912812" y="-2251075"/>
            <a:ext cx="1831976" cy="5848350"/>
          </a:xfrm>
          <a:prstGeom prst="irregularSeal2">
            <a:avLst/>
          </a:prstGeom>
          <a:solidFill>
            <a:srgbClr val="FFFFFF">
              <a:alpha val="87842"/>
            </a:srgbClr>
          </a:solidFill>
          <a:ln w="9525" algn="in">
            <a:solidFill>
              <a:srgbClr val="000000"/>
            </a:solidFill>
            <a:miter lim="800000"/>
            <a:headEnd/>
            <a:tailEnd/>
          </a:ln>
        </p:spPr>
        <p:txBody>
          <a:bodyPr lIns="36576" tIns="36576" rIns="36576" bIns="36576"/>
          <a:lstStyle/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257800" y="1676400"/>
            <a:ext cx="3733800" cy="3657600"/>
          </a:xfrm>
          <a:prstGeom prst="rect">
            <a:avLst/>
          </a:prstGeom>
          <a:solidFill>
            <a:srgbClr val="3366FF">
              <a:alpha val="38000"/>
            </a:srgbClr>
          </a:solidFill>
          <a:ln w="476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1600" b="1" dirty="0">
                <a:solidFill>
                  <a:schemeClr val="tx1"/>
                </a:solidFill>
                <a:latin typeface="Verdana" pitchFamily="34" charset="0"/>
              </a:rPr>
              <a:t>Instructions:</a:t>
            </a:r>
          </a:p>
          <a:p>
            <a:pPr>
              <a:defRPr/>
            </a:pPr>
            <a:endParaRPr lang="en-US" sz="1600" b="1" dirty="0">
              <a:solidFill>
                <a:schemeClr val="tx1"/>
              </a:solidFill>
              <a:latin typeface="Verdana" pitchFamily="34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b="1" dirty="0">
                <a:solidFill>
                  <a:schemeClr val="tx1"/>
                </a:solidFill>
                <a:latin typeface="Verdana" pitchFamily="34" charset="0"/>
              </a:rPr>
              <a:t>Divide into Teams.</a:t>
            </a:r>
            <a:br>
              <a:rPr lang="en-US" sz="1600" b="1" dirty="0">
                <a:solidFill>
                  <a:schemeClr val="tx1"/>
                </a:solidFill>
                <a:latin typeface="Verdana" pitchFamily="34" charset="0"/>
              </a:rPr>
            </a:br>
            <a:endParaRPr lang="en-US" sz="1600" b="1" dirty="0">
              <a:solidFill>
                <a:schemeClr val="tx1"/>
              </a:solidFill>
              <a:latin typeface="Verdana" pitchFamily="34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b="1" kern="0" dirty="0">
                <a:solidFill>
                  <a:schemeClr val="tx1"/>
                </a:solidFill>
                <a:latin typeface="Verdana" pitchFamily="34" charset="0"/>
              </a:rPr>
              <a:t>Each team is asked a question. If they answer correctly, click their teams color button to move their car.</a:t>
            </a:r>
            <a:br>
              <a:rPr lang="en-US" sz="1600" b="1" kern="0" dirty="0">
                <a:solidFill>
                  <a:schemeClr val="tx1"/>
                </a:solidFill>
                <a:latin typeface="Verdana" pitchFamily="34" charset="0"/>
              </a:rPr>
            </a:br>
            <a:endParaRPr lang="en-US" sz="1600" b="1" dirty="0">
              <a:solidFill>
                <a:schemeClr val="tx1"/>
              </a:solidFill>
              <a:latin typeface="Verdana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sz="1600" b="1" kern="0" dirty="0">
                <a:solidFill>
                  <a:schemeClr val="tx1"/>
                </a:solidFill>
                <a:latin typeface="Verdana" pitchFamily="34" charset="0"/>
              </a:rPr>
              <a:t>Five correct answers will cross the finish line and win the race.</a:t>
            </a:r>
          </a:p>
          <a:p>
            <a:pPr algn="ctr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4400" y="4267200"/>
            <a:ext cx="36102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743200" y="1371600"/>
            <a:ext cx="7620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rot="10800000" flipV="1">
            <a:off x="2133600" y="1752600"/>
            <a:ext cx="685800" cy="3048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>
            <a:off x="609600" y="4191000"/>
            <a:ext cx="304800" cy="2286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1" name="Rectangle 3"/>
          <p:cNvSpPr>
            <a:spLocks noChangeArrowheads="1"/>
          </p:cNvSpPr>
          <p:nvPr/>
        </p:nvSpPr>
        <p:spPr bwMode="auto">
          <a:xfrm>
            <a:off x="0" y="0"/>
            <a:ext cx="9144000" cy="6477000"/>
          </a:xfrm>
          <a:prstGeom prst="rect">
            <a:avLst/>
          </a:prstGeom>
          <a:noFill/>
          <a:ln w="168275" cmpd="thickThin" algn="ctr">
            <a:solidFill>
              <a:srgbClr val="5F5F5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576" tIns="36576" rIns="36576" bIns="36576"/>
          <a:lstStyle/>
          <a:p>
            <a:endParaRPr lang="en-US"/>
          </a:p>
        </p:txBody>
      </p:sp>
      <p:sp>
        <p:nvSpPr>
          <p:cNvPr id="3082" name="WordArt 5"/>
          <p:cNvSpPr>
            <a:spLocks noChangeArrowheads="1" noChangeShapeType="1" noTextEdit="1"/>
          </p:cNvSpPr>
          <p:nvPr/>
        </p:nvSpPr>
        <p:spPr bwMode="auto">
          <a:xfrm>
            <a:off x="152400" y="152400"/>
            <a:ext cx="2819400" cy="1066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184776"/>
                    </a:gs>
                    <a:gs pos="100000">
                      <a:srgbClr val="3399FF"/>
                    </a:gs>
                  </a:gsLst>
                  <a:lin ang="5400000" scaled="1"/>
                </a:gradFill>
                <a:latin typeface="Arial Black"/>
              </a:rPr>
              <a:t>The Beach Rally</a:t>
            </a:r>
          </a:p>
        </p:txBody>
      </p:sp>
      <p:sp>
        <p:nvSpPr>
          <p:cNvPr id="31" name="Text Box 2">
            <a:hlinkClick r:id="" action="ppaction://hlinkshowjump?jump=nextslide" highlightClick="1">
              <a:snd r:embed="rId4" name="click-one-v2.wav"/>
            </a:hlinkClick>
          </p:cNvPr>
          <p:cNvSpPr txBox="1">
            <a:spLocks noChangeArrowheads="1"/>
          </p:cNvSpPr>
          <p:nvPr/>
        </p:nvSpPr>
        <p:spPr bwMode="auto">
          <a:xfrm>
            <a:off x="3352800" y="6248400"/>
            <a:ext cx="2667000" cy="40005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50000">
                <a:srgbClr val="0070C0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38100" cmpd="dbl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dirty="0">
                <a:solidFill>
                  <a:schemeClr val="bg1"/>
                </a:solidFill>
              </a:rPr>
              <a:t>Play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3352800" y="1752600"/>
            <a:ext cx="533400" cy="3048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9"/>
          <p:cNvSpPr>
            <a:spLocks noChangeArrowheads="1"/>
          </p:cNvSpPr>
          <p:nvPr/>
        </p:nvSpPr>
        <p:spPr bwMode="auto">
          <a:xfrm>
            <a:off x="0" y="2362200"/>
            <a:ext cx="152400" cy="4343400"/>
          </a:xfrm>
          <a:prstGeom prst="rect">
            <a:avLst/>
          </a:prstGeom>
          <a:pattFill prst="lgCheck">
            <a:fgClr>
              <a:schemeClr val="bg1"/>
            </a:fgClr>
            <a:bgClr>
              <a:schemeClr val="tx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4099" name="Picture 11" descr="bigcar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600" y="2286000"/>
            <a:ext cx="1117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2209800" y="304800"/>
            <a:ext cx="1752600" cy="457200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</a:gradFill>
          <a:ln w="19050" algn="in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36576" tIns="36576" rIns="36576" bIns="36576"/>
          <a:lstStyle/>
          <a:p>
            <a:pPr algn="ctr">
              <a:defRPr/>
            </a:pPr>
            <a:r>
              <a:rPr lang="en-US" sz="1100" b="1" dirty="0">
                <a:latin typeface="Verdana" pitchFamily="34" charset="0"/>
              </a:rPr>
              <a:t>Click to Make</a:t>
            </a:r>
            <a:br>
              <a:rPr lang="en-US" sz="1100" b="1" dirty="0">
                <a:latin typeface="Verdana" pitchFamily="34" charset="0"/>
              </a:rPr>
            </a:br>
            <a:r>
              <a:rPr lang="en-US" sz="1100" b="1" dirty="0">
                <a:latin typeface="Verdana" pitchFamily="34" charset="0"/>
              </a:rPr>
              <a:t>Yellow Car Move</a:t>
            </a:r>
          </a:p>
        </p:txBody>
      </p:sp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3124200" y="914400"/>
            <a:ext cx="1752600" cy="457200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50000">
                <a:srgbClr val="FFFFFF"/>
              </a:gs>
              <a:gs pos="100000">
                <a:srgbClr val="FF0000"/>
              </a:gs>
            </a:gsLst>
            <a:lin ang="5400000" scaled="1"/>
          </a:gradFill>
          <a:ln w="19050" algn="in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36576" tIns="36576" rIns="36576" bIns="36576"/>
          <a:lstStyle/>
          <a:p>
            <a:pPr algn="ctr">
              <a:defRPr/>
            </a:pPr>
            <a:r>
              <a:rPr lang="en-US" sz="1100" b="1" dirty="0">
                <a:latin typeface="Verdana" pitchFamily="34" charset="0"/>
              </a:rPr>
              <a:t>Click to Make</a:t>
            </a:r>
            <a:br>
              <a:rPr lang="en-US" sz="1100" b="1" dirty="0">
                <a:latin typeface="Verdana" pitchFamily="34" charset="0"/>
              </a:rPr>
            </a:br>
            <a:r>
              <a:rPr lang="en-US" sz="1100" b="1" dirty="0">
                <a:latin typeface="Verdana" pitchFamily="34" charset="0"/>
              </a:rPr>
              <a:t>Red Car Move</a:t>
            </a: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4495800" y="304800"/>
            <a:ext cx="1752600" cy="457200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50000">
                <a:srgbClr val="FFFFFF"/>
              </a:gs>
              <a:gs pos="100000">
                <a:srgbClr val="0000FF"/>
              </a:gs>
            </a:gsLst>
            <a:lin ang="5400000" scaled="1"/>
          </a:gradFill>
          <a:ln w="19050" algn="in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36576" tIns="36576" rIns="36576" bIns="36576"/>
          <a:lstStyle/>
          <a:p>
            <a:pPr algn="ctr">
              <a:defRPr/>
            </a:pPr>
            <a:r>
              <a:rPr lang="en-US" sz="1100" b="1" dirty="0">
                <a:latin typeface="Verdana" pitchFamily="34" charset="0"/>
              </a:rPr>
              <a:t>Click to Make</a:t>
            </a:r>
            <a:br>
              <a:rPr lang="en-US" sz="1100" b="1" dirty="0">
                <a:latin typeface="Verdana" pitchFamily="34" charset="0"/>
              </a:rPr>
            </a:br>
            <a:r>
              <a:rPr lang="en-US" sz="1100" b="1" dirty="0">
                <a:latin typeface="Verdana" pitchFamily="34" charset="0"/>
              </a:rPr>
              <a:t>Blue Car Move</a:t>
            </a: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5562600" y="914400"/>
            <a:ext cx="1752600" cy="457200"/>
          </a:xfrm>
          <a:prstGeom prst="rect">
            <a:avLst/>
          </a:prstGeom>
          <a:gradFill rotWithShape="1">
            <a:gsLst>
              <a:gs pos="0">
                <a:srgbClr val="00B050"/>
              </a:gs>
              <a:gs pos="50000">
                <a:srgbClr val="FFFFFF"/>
              </a:gs>
              <a:gs pos="100000">
                <a:srgbClr val="00B050"/>
              </a:gs>
            </a:gsLst>
            <a:lin ang="5400000" scaled="1"/>
          </a:gradFill>
          <a:ln w="19050" algn="in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36576" tIns="36576" rIns="36576" bIns="36576"/>
          <a:lstStyle/>
          <a:p>
            <a:pPr algn="ctr">
              <a:defRPr/>
            </a:pPr>
            <a:r>
              <a:rPr lang="en-US" sz="1100" b="1" dirty="0">
                <a:latin typeface="Verdana" pitchFamily="34" charset="0"/>
              </a:rPr>
              <a:t>Click to Make</a:t>
            </a:r>
            <a:r>
              <a:rPr lang="en-US" sz="1100" b="1">
                <a:latin typeface="Verdana" pitchFamily="34" charset="0"/>
              </a:rPr>
              <a:t/>
            </a:r>
            <a:br>
              <a:rPr lang="en-US" sz="1100" b="1">
                <a:latin typeface="Verdana" pitchFamily="34" charset="0"/>
              </a:rPr>
            </a:br>
            <a:r>
              <a:rPr lang="en-US" sz="1100" b="1">
                <a:latin typeface="Verdana" pitchFamily="34" charset="0"/>
              </a:rPr>
              <a:t>Green Car </a:t>
            </a:r>
            <a:r>
              <a:rPr lang="en-US" sz="1100" b="1" dirty="0">
                <a:latin typeface="Verdana" pitchFamily="34" charset="0"/>
              </a:rPr>
              <a:t>Move</a:t>
            </a: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6781800" y="304800"/>
            <a:ext cx="1752600" cy="457200"/>
          </a:xfrm>
          <a:prstGeom prst="rect">
            <a:avLst/>
          </a:prstGeom>
          <a:gradFill rotWithShape="1">
            <a:gsLst>
              <a:gs pos="0">
                <a:srgbClr val="FFC000"/>
              </a:gs>
              <a:gs pos="50000">
                <a:srgbClr val="FFFFFF"/>
              </a:gs>
              <a:gs pos="100000">
                <a:srgbClr val="FFC000"/>
              </a:gs>
            </a:gsLst>
            <a:lin ang="5400000" scaled="1"/>
          </a:gradFill>
          <a:ln w="19050" algn="in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</p:spPr>
        <p:txBody>
          <a:bodyPr lIns="36576" tIns="36576" rIns="36576" bIns="36576"/>
          <a:lstStyle/>
          <a:p>
            <a:pPr algn="ctr">
              <a:defRPr/>
            </a:pPr>
            <a:r>
              <a:rPr lang="en-US" sz="1100" b="1" dirty="0">
                <a:latin typeface="Verdana" pitchFamily="34" charset="0"/>
              </a:rPr>
              <a:t>Click to Make</a:t>
            </a:r>
            <a:br>
              <a:rPr lang="en-US" sz="1100" b="1" dirty="0">
                <a:latin typeface="Verdana" pitchFamily="34" charset="0"/>
              </a:rPr>
            </a:br>
            <a:r>
              <a:rPr lang="en-US" sz="1100" b="1" dirty="0">
                <a:latin typeface="Verdana" pitchFamily="34" charset="0"/>
              </a:rPr>
              <a:t>Orange Car Move</a:t>
            </a:r>
          </a:p>
        </p:txBody>
      </p:sp>
      <p:cxnSp>
        <p:nvCxnSpPr>
          <p:cNvPr id="30" name="Straight Connector 29"/>
          <p:cNvCxnSpPr>
            <a:endCxn id="3090" idx="1"/>
          </p:cNvCxnSpPr>
          <p:nvPr/>
        </p:nvCxnSpPr>
        <p:spPr>
          <a:xfrm rot="5400000" flipH="1" flipV="1">
            <a:off x="1981200" y="533400"/>
            <a:ext cx="228600" cy="2286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endCxn id="25" idx="1"/>
          </p:cNvCxnSpPr>
          <p:nvPr/>
        </p:nvCxnSpPr>
        <p:spPr>
          <a:xfrm>
            <a:off x="1905000" y="762000"/>
            <a:ext cx="1219200" cy="38100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3090" idx="3"/>
            <a:endCxn id="26" idx="1"/>
          </p:cNvCxnSpPr>
          <p:nvPr/>
        </p:nvCxnSpPr>
        <p:spPr>
          <a:xfrm>
            <a:off x="3962400" y="533400"/>
            <a:ext cx="5334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5" idx="3"/>
            <a:endCxn id="27" idx="1"/>
          </p:cNvCxnSpPr>
          <p:nvPr/>
        </p:nvCxnSpPr>
        <p:spPr>
          <a:xfrm>
            <a:off x="4876800" y="1143000"/>
            <a:ext cx="6858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26" idx="3"/>
            <a:endCxn id="28" idx="1"/>
          </p:cNvCxnSpPr>
          <p:nvPr/>
        </p:nvCxnSpPr>
        <p:spPr>
          <a:xfrm>
            <a:off x="6248400" y="533400"/>
            <a:ext cx="5334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1" descr="bigca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600" y="3200400"/>
            <a:ext cx="1117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1" descr="bigca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600" y="4068763"/>
            <a:ext cx="1117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1" descr="bigca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488" y="4983163"/>
            <a:ext cx="1117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1" descr="bigcar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488" y="5881688"/>
            <a:ext cx="1117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56069E-6 L -0.18333 1.5606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7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-sta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333 1.56069E-6 L -0.33333 1.56069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ast-car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333 1.56069E-6 L -0.49167 1.56069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17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ast-car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9167 1.56069E-6 L -0.68889 1.56069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61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ast-car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889 1.56069E-6 L -0.83889 1.56069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rowdcheer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9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56069E-6 L -0.18333 1.56069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7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-sta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333 1.56069E-6 L -0.33333 1.56069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ast-car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333 1.56069E-6 L -0.49167 1.56069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17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ast-car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9167 1.56069E-6 L -0.68889 1.56069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61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ast-car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889 1.56069E-6 L -0.83889 1.56069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rowdcheer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56069E-6 L -0.18333 1.56069E-6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7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-sta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333 1.56069E-6 L -0.33333 1.56069E-6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ast-car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333 1.56069E-6 L -0.49167 1.56069E-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17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ast-car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9167 1.56069E-6 L -0.68889 1.56069E-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61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ast-car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889 1.56069E-6 L -0.83889 1.56069E-6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rowdcheer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56069E-6 L -0.18333 1.56069E-6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7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-sta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333 1.56069E-6 L -0.33333 1.56069E-6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ast-car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333 1.56069E-6 L -0.49167 1.56069E-6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17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ast-car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9167 1.56069E-6 L -0.68889 1.56069E-6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61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ast-car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889 1.56069E-6 L -0.83889 1.56069E-6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rowdcheer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56069E-6 L -0.18333 1.56069E-6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7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-sta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333 1.56069E-6 L -0.33333 1.56069E-6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ast-car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333 1.56069E-6 L -0.49167 1.56069E-6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17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ast-car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9167 1.56069E-6 L -0.68889 1.56069E-6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61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ast-car-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889 1.56069E-6 L -0.83889 1.56069E-6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rowdcheer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533400" y="457200"/>
            <a:ext cx="8382000" cy="50625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b="1"/>
              <a:t>The Beach Rally</a:t>
            </a:r>
          </a:p>
          <a:p>
            <a:pPr algn="ctr" eaLnBrk="1" hangingPunct="1"/>
            <a:r>
              <a:rPr lang="en-US" b="1"/>
              <a:t>©  2010 Jeff Ertzberger</a:t>
            </a:r>
            <a:br>
              <a:rPr lang="en-US" b="1"/>
            </a:br>
            <a:r>
              <a:rPr lang="en-US" b="1"/>
              <a:t>All rights reserved.</a:t>
            </a:r>
          </a:p>
          <a:p>
            <a:pPr algn="ctr" eaLnBrk="1" hangingPunct="1"/>
            <a:endParaRPr lang="en-US" b="1"/>
          </a:p>
          <a:p>
            <a:pPr algn="ctr" eaLnBrk="1" hangingPunct="1"/>
            <a:r>
              <a:rPr lang="en-US" b="1"/>
              <a:t>All Clipart copyright </a:t>
            </a:r>
            <a:r>
              <a:rPr lang="en-US" b="1">
                <a:hlinkClick r:id="rId2"/>
              </a:rPr>
              <a:t>GraphicsFactory.com</a:t>
            </a:r>
            <a:r>
              <a:rPr lang="en-US" b="1"/>
              <a:t>– All Rights Reserved.  Some images have been modified from original version.</a:t>
            </a:r>
          </a:p>
          <a:p>
            <a:pPr algn="ctr" eaLnBrk="1" hangingPunct="1"/>
            <a:endParaRPr lang="en-US" b="1"/>
          </a:p>
          <a:p>
            <a:pPr algn="ctr" eaLnBrk="1" hangingPunct="1"/>
            <a:r>
              <a:rPr lang="en-US" b="1"/>
              <a:t>This presentation may not be sold, or redistributed  in any form without written permission of the author.</a:t>
            </a:r>
          </a:p>
          <a:p>
            <a:pPr algn="ctr" eaLnBrk="1" hangingPunct="1"/>
            <a:endParaRPr lang="en-US" b="1"/>
          </a:p>
          <a:p>
            <a:pPr eaLnBrk="1" hangingPunct="1"/>
            <a:endParaRPr lang="en-US" sz="1600" b="1"/>
          </a:p>
          <a:p>
            <a:pPr algn="ctr" eaLnBrk="1" hangingPunct="1"/>
            <a:r>
              <a:rPr lang="en-US" b="1"/>
              <a:t>For even more template games and great resources visit:</a:t>
            </a:r>
          </a:p>
          <a:p>
            <a:pPr algn="ctr" eaLnBrk="1" hangingPunct="1"/>
            <a:r>
              <a:rPr lang="en-US" sz="3200" b="1"/>
              <a:t>uncw.edu/EdGames</a:t>
            </a:r>
          </a:p>
          <a:p>
            <a:pPr algn="ctr" eaLnBrk="1" hangingPunct="1"/>
            <a:endParaRPr lang="en-US" sz="3200" b="1"/>
          </a:p>
          <a:p>
            <a:pPr eaLnBrk="1" hangingPunct="1"/>
            <a:r>
              <a:rPr lang="en-US" b="1"/>
              <a:t>By using this game you are agreeing to our </a:t>
            </a:r>
            <a:r>
              <a:rPr lang="en-US" b="1">
                <a:hlinkClick r:id="rId3"/>
              </a:rPr>
              <a:t>terms of use</a:t>
            </a:r>
            <a:r>
              <a:rPr lang="en-US" b="1"/>
              <a:t>.</a:t>
            </a:r>
          </a:p>
          <a:p>
            <a:pPr eaLnBrk="1" hangingPunct="1"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500" dirty="0" smtClean="0">
                <a:solidFill>
                  <a:schemeClr val="accent1">
                    <a:lumMod val="75000"/>
                  </a:schemeClr>
                </a:solidFill>
              </a:rPr>
              <a:t>There will be pieces of these colors of hung around the room. The students will need to stand by their color when it is assigned!</a:t>
            </a:r>
            <a:endParaRPr lang="en-US" sz="45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9458" name="Picture 2" descr="C:\Users\Baxter Desktop\AppData\Local\Microsoft\Windows\Temporary Internet Files\Content.IE5\FP2GS7IC\MC90044179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48138"/>
            <a:ext cx="1829528" cy="162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414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5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You as the teacher will click on the cars when the team gets the answer correct. </a:t>
            </a:r>
            <a:endParaRPr lang="en-US" sz="45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482" name="Picture 2" descr="C:\Program Files (x86)\Microsoft Office\MEDIA\CAGCAT10\j0212957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648199"/>
            <a:ext cx="1830629" cy="114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8360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871 0.05181 L -0.40434 -0.08513 L 0.38923 0.08003 L -0.4033 -0.06316 L 0.40555 0.10085 L -0.36111 -0.08259 L 0.40034 0.09946 L -0.74184 -0.86121 L -0.7125 -0.82096 L -0.01893 -0.84294 L 0.23142 0.11774 L -0.02188 0.04325 L -0.68403 -0.82466 L -0.69045 -0.82466 L -0.73646 -0.85751 " pathEditMode="relative" ptsTypes="AAAAAAAAAAAAAAA">
                                      <p:cBhvr>
                                        <p:cTn id="12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Once the question is read the first group to raise their hands. Will answer the question! </a:t>
            </a:r>
          </a:p>
          <a:p>
            <a:pPr marL="0" indent="0">
              <a:buNone/>
            </a:pP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2530" name="Picture 2" descr="C:\Users\Baxter Desktop\AppData\Local\Microsoft\Windows\Temporary Internet Files\Content.IE5\BFOCC748\MP900427810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590800"/>
            <a:ext cx="3429000" cy="378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94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4500" dirty="0" smtClean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en-US" sz="45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en-US" sz="45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Questions and Answers </a:t>
            </a:r>
          </a:p>
          <a:p>
            <a:pPr marL="0" indent="0" algn="ctr">
              <a:buNone/>
            </a:pPr>
            <a:endParaRPr lang="en-US" sz="45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1" name="Picture 3" descr="C:\Users\Baxter Desktop\AppData\Local\Microsoft\Windows\Temporary Internet Files\Content.IE5\BFOCC748\MC900437369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8600"/>
            <a:ext cx="2289048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Baxter Desktop\AppData\Local\Microsoft\Windows\Temporary Internet Files\Content.IE5\FP2GS7IC\MC90044190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327525"/>
            <a:ext cx="1520825" cy="179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11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What is a seam ripper used for?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To take the seam out of a garment that needs to be repaired.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3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How would you pin a pattern to a piece of fabric?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Place the pens about a half inch in around the edge of the pattern, make sure the pin goes through the pattern and the fabric.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71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Should your sewing box be organized?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Yes, an organized sewing box is not a good thing.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42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854</TotalTime>
  <Words>476</Words>
  <Application>Microsoft Office PowerPoint</Application>
  <PresentationFormat>On-screen Show (4:3)</PresentationFormat>
  <Paragraphs>89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Verdana</vt:lpstr>
      <vt:lpstr>Default Design</vt:lpstr>
      <vt:lpstr>Equipment  &amp; Sewing Terms!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Jeff Ertzberger</dc:creator>
  <cp:lastModifiedBy>Baxter Desktop</cp:lastModifiedBy>
  <cp:revision>78</cp:revision>
  <dcterms:created xsi:type="dcterms:W3CDTF">2004-06-04T14:00:11Z</dcterms:created>
  <dcterms:modified xsi:type="dcterms:W3CDTF">2011-07-19T00:56:59Z</dcterms:modified>
</cp:coreProperties>
</file>